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306" r:id="rId2"/>
    <p:sldId id="297" r:id="rId3"/>
    <p:sldId id="300" r:id="rId4"/>
    <p:sldId id="301" r:id="rId5"/>
    <p:sldId id="286" r:id="rId6"/>
    <p:sldId id="311" r:id="rId7"/>
    <p:sldId id="315" r:id="rId8"/>
    <p:sldId id="305" r:id="rId9"/>
    <p:sldId id="318" r:id="rId10"/>
    <p:sldId id="320" r:id="rId11"/>
    <p:sldId id="292" r:id="rId12"/>
  </p:sldIdLst>
  <p:sldSz cx="10972800" cy="73152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yFYk/5A0D5KU1DPyWeAiAAWbj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5FE"/>
    <a:srgbClr val="3A475A"/>
    <a:srgbClr val="4682BF"/>
    <a:srgbClr val="89CFF0"/>
    <a:srgbClr val="7AA4B4"/>
    <a:srgbClr val="335BAD"/>
    <a:srgbClr val="000000"/>
    <a:srgbClr val="F29D38"/>
    <a:srgbClr val="252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5CD97-8C0E-4927-9701-F6089E6473F3}">
  <a:tblStyle styleId="{6485CD97-8C0E-4927-9701-F6089E6473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87539" autoAdjust="0"/>
  </p:normalViewPr>
  <p:slideViewPr>
    <p:cSldViewPr snapToGrid="0">
      <p:cViewPr varScale="1">
        <p:scale>
          <a:sx n="81" d="100"/>
          <a:sy n="81" d="100"/>
        </p:scale>
        <p:origin x="840" y="60"/>
      </p:cViewPr>
      <p:guideLst>
        <p:guide orient="horz" pos="2304"/>
        <p:guide pos="3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64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35c57d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f835c57d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352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599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515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However, Sunrise recently…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It doesn’t work, because…</a:t>
            </a:r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896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742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Now you understand the logic of the solution, let’s take the solution structure and dive in the … to see what we can find and if it really works. </a:t>
            </a:r>
            <a:endParaRPr dirty="0"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11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87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955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417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17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7ee5d4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1" name="Google Shape;101;g1027ee5d4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67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371602" y="1197192"/>
            <a:ext cx="8229600" cy="254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540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371602" y="3842174"/>
            <a:ext cx="8229600" cy="176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60"/>
            </a:lvl1pPr>
            <a:lvl2pPr lvl="1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20"/>
            </a:lvl3pPr>
            <a:lvl4pPr lvl="3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4pPr>
            <a:lvl5pPr lvl="4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5pPr>
            <a:lvl6pPr lvl="5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6pPr>
            <a:lvl7pPr lvl="6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7pPr>
            <a:lvl8pPr lvl="7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8pPr>
            <a:lvl9pPr lvl="8" algn="ctr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54382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165688" y="-463971"/>
            <a:ext cx="4641427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935772" y="2306117"/>
            <a:ext cx="6199294" cy="23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135173" y="8683"/>
            <a:ext cx="6199294" cy="696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754382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754382" y="1947335"/>
            <a:ext cx="9464040" cy="464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748669" y="1823726"/>
            <a:ext cx="9464040" cy="304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540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748669" y="4895438"/>
            <a:ext cx="9464040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205748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160">
                <a:solidFill>
                  <a:srgbClr val="888888"/>
                </a:solidFill>
              </a:defRPr>
            </a:lvl1pPr>
            <a:lvl2pPr marL="822998" lvl="1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800">
                <a:solidFill>
                  <a:srgbClr val="888888"/>
                </a:solidFill>
              </a:defRPr>
            </a:lvl2pPr>
            <a:lvl3pPr marL="1234498" lvl="2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620">
                <a:solidFill>
                  <a:srgbClr val="888888"/>
                </a:solidFill>
              </a:defRPr>
            </a:lvl3pPr>
            <a:lvl4pPr marL="1645995" lvl="3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4pPr>
            <a:lvl5pPr marL="2057493" lvl="4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5pPr>
            <a:lvl6pPr marL="2468993" lvl="5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6pPr>
            <a:lvl7pPr marL="2880491" lvl="6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7pPr>
            <a:lvl8pPr marL="3291991" lvl="7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8pPr>
            <a:lvl9pPr marL="3703491" lvl="8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754382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754382" y="1947335"/>
            <a:ext cx="4663440" cy="464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5554981" y="1947335"/>
            <a:ext cx="4663440" cy="464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755811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755813" y="1793246"/>
            <a:ext cx="4642008" cy="8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500" lvl="0" indent="-205748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60" b="1"/>
            </a:lvl1pPr>
            <a:lvl2pPr marL="822998" lvl="1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/>
            </a:lvl2pPr>
            <a:lvl3pPr marL="1234498" lvl="2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20" b="1"/>
            </a:lvl3pPr>
            <a:lvl4pPr marL="1645995" lvl="3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4pPr>
            <a:lvl5pPr marL="2057493" lvl="4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5pPr>
            <a:lvl6pPr marL="2468993" lvl="5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6pPr>
            <a:lvl7pPr marL="2880491" lvl="6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7pPr>
            <a:lvl8pPr marL="3291991" lvl="7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8pPr>
            <a:lvl9pPr marL="3703491" lvl="8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755813" y="2672080"/>
            <a:ext cx="4642008" cy="393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5554983" y="1793246"/>
            <a:ext cx="4664868" cy="8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500" lvl="0" indent="-205748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60" b="1"/>
            </a:lvl1pPr>
            <a:lvl2pPr marL="822998" lvl="1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/>
            </a:lvl2pPr>
            <a:lvl3pPr marL="1234498" lvl="2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20" b="1"/>
            </a:lvl3pPr>
            <a:lvl4pPr marL="1645995" lvl="3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4pPr>
            <a:lvl5pPr marL="2057493" lvl="4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5pPr>
            <a:lvl6pPr marL="2468993" lvl="5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6pPr>
            <a:lvl7pPr marL="2880491" lvl="6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7pPr>
            <a:lvl8pPr marL="3291991" lvl="7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8pPr>
            <a:lvl9pPr marL="3703491" lvl="8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5554983" y="2672080"/>
            <a:ext cx="4664868" cy="393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08624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98" lvl="1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98" lvl="2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995" lvl="3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493" lvl="4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993" lvl="5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491" lvl="6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991" lvl="7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491" lvl="8" indent="-308624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54382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755814" y="487679"/>
            <a:ext cx="3539013" cy="170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4664873" y="1053258"/>
            <a:ext cx="5554979" cy="519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3886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880"/>
            </a:lvl1pPr>
            <a:lvl2pPr marL="822998" lvl="1" indent="-36577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520"/>
            </a:lvl2pPr>
            <a:lvl3pPr marL="1234498" lvl="2" indent="-34291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3pPr>
            <a:lvl4pPr marL="1645995" lvl="3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4pPr>
            <a:lvl5pPr marL="2057493" lvl="4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5pPr>
            <a:lvl6pPr marL="2468993" lvl="5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6pPr>
            <a:lvl7pPr marL="2880491" lvl="6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7pPr>
            <a:lvl8pPr marL="3291991" lvl="7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8pPr>
            <a:lvl9pPr marL="3703491" lvl="8" indent="-320056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755814" y="2194569"/>
            <a:ext cx="3539013" cy="40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205748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1pPr>
            <a:lvl2pPr marL="822998" lvl="1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60"/>
            </a:lvl2pPr>
            <a:lvl3pPr marL="1234498" lvl="2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3pPr>
            <a:lvl4pPr marL="1645995" lvl="3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4pPr>
            <a:lvl5pPr marL="2057493" lvl="4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5pPr>
            <a:lvl6pPr marL="2468993" lvl="5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6pPr>
            <a:lvl7pPr marL="2880491" lvl="6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7pPr>
            <a:lvl8pPr marL="3291991" lvl="7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8pPr>
            <a:lvl9pPr marL="3703491" lvl="8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755814" y="487679"/>
            <a:ext cx="3539013" cy="170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8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4664873" y="1053258"/>
            <a:ext cx="5554979" cy="519853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755814" y="2194569"/>
            <a:ext cx="3539013" cy="40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500" lvl="0" indent="-205748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40"/>
            </a:lvl1pPr>
            <a:lvl2pPr marL="822998" lvl="1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60"/>
            </a:lvl2pPr>
            <a:lvl3pPr marL="1234498" lvl="2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3pPr>
            <a:lvl4pPr marL="1645995" lvl="3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4pPr>
            <a:lvl5pPr marL="2057493" lvl="4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5pPr>
            <a:lvl6pPr marL="2468993" lvl="5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6pPr>
            <a:lvl7pPr marL="2880491" lvl="6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7pPr>
            <a:lvl8pPr marL="3291991" lvl="7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8pPr>
            <a:lvl9pPr marL="3703491" lvl="8" indent="-205748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754382" y="389477"/>
            <a:ext cx="9464040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754382" y="1947335"/>
            <a:ext cx="9464040" cy="464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754382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634741" y="6780116"/>
            <a:ext cx="370332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7749540" y="6780116"/>
            <a:ext cx="2468880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8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sunrise in space - sunrise stock pictures, royalty-free photos &amp; images">
            <a:extLst>
              <a:ext uri="{FF2B5EF4-FFF2-40B4-BE49-F238E27FC236}">
                <a16:creationId xmlns:a16="http://schemas.microsoft.com/office/drawing/2014/main" id="{E65D19C4-14CA-4202-820B-F4296AD9A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 r="5365"/>
          <a:stretch/>
        </p:blipFill>
        <p:spPr bwMode="auto">
          <a:xfrm rot="20682859">
            <a:off x="4631225" y="596668"/>
            <a:ext cx="5023713" cy="37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365A94-B14D-4635-AA38-56987371BF4C}"/>
              </a:ext>
            </a:extLst>
          </p:cNvPr>
          <p:cNvSpPr txBox="1"/>
          <p:nvPr/>
        </p:nvSpPr>
        <p:spPr>
          <a:xfrm>
            <a:off x="3243451" y="4670296"/>
            <a:ext cx="44704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77B5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Skye Liu</a:t>
            </a:r>
            <a:endParaRPr lang="zh-CN" altLang="en-US" sz="2400" b="1" dirty="0">
              <a:solidFill>
                <a:srgbClr val="77B5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5A01D5-043B-48A8-9E60-01B98440BBD2}"/>
              </a:ext>
            </a:extLst>
          </p:cNvPr>
          <p:cNvSpPr txBox="1"/>
          <p:nvPr/>
        </p:nvSpPr>
        <p:spPr>
          <a:xfrm>
            <a:off x="906311" y="2160447"/>
            <a:ext cx="8850085" cy="2018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ts val="6200"/>
            </a:pPr>
            <a:r>
              <a:rPr lang="en-US" altLang="zh-CN" sz="4400" b="1" i="1" dirty="0">
                <a:solidFill>
                  <a:srgbClr val="77B5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Sunrise Airline </a:t>
            </a:r>
          </a:p>
          <a:p>
            <a:pPr algn="ctr">
              <a:lnSpc>
                <a:spcPct val="150000"/>
              </a:lnSpc>
              <a:buSzPts val="6200"/>
            </a:pPr>
            <a:r>
              <a:rPr lang="en-US" altLang="zh-CN" sz="4400" b="1" dirty="0">
                <a:solidFill>
                  <a:srgbClr val="77B5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Experience Optimization</a:t>
            </a:r>
            <a:endParaRPr lang="en-US" altLang="zh-CN" sz="4400" b="1" dirty="0">
              <a:solidFill>
                <a:srgbClr val="77B5FE"/>
              </a:solidFill>
              <a:latin typeface="Calibri" panose="020F0502020204030204" pitchFamily="34" charset="0"/>
              <a:cs typeface="Calibri" panose="020F0502020204030204" pitchFamily="34" charset="0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314553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Tuned Random Forest is the Best Model in this Case. 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3CD58-7529-479E-8413-D568023056A3}"/>
              </a:ext>
            </a:extLst>
          </p:cNvPr>
          <p:cNvSpPr txBox="1"/>
          <p:nvPr/>
        </p:nvSpPr>
        <p:spPr>
          <a:xfrm>
            <a:off x="440645" y="2049804"/>
            <a:ext cx="5440827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Trained 10 models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(logistic, neural networks, tree, rf, </a:t>
            </a:r>
            <a:r>
              <a:rPr lang="en-US" altLang="zh-CN" sz="1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altLang="zh-CN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Compared AUCs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altLang="zh-CN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Select the best model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0F0234-B1A3-4729-BCFE-92F9D1DBC204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CF2164-434A-4907-BD89-EFB43E245822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EE535861-E88B-4021-9ABE-2D1EFDD3B29E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29" name="箭头: V 形 28">
                  <a:extLst>
                    <a:ext uri="{FF2B5EF4-FFF2-40B4-BE49-F238E27FC236}">
                      <a16:creationId xmlns:a16="http://schemas.microsoft.com/office/drawing/2014/main" id="{FAD75502-47AB-41AA-9A68-71F3B5C8E1E7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箭头: V 形 29">
                  <a:extLst>
                    <a:ext uri="{FF2B5EF4-FFF2-40B4-BE49-F238E27FC236}">
                      <a16:creationId xmlns:a16="http://schemas.microsoft.com/office/drawing/2014/main" id="{BE6BCDE5-BBC1-4AA8-B7C6-87C7C8336ED7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箭头: V 形 30">
                  <a:extLst>
                    <a:ext uri="{FF2B5EF4-FFF2-40B4-BE49-F238E27FC236}">
                      <a16:creationId xmlns:a16="http://schemas.microsoft.com/office/drawing/2014/main" id="{64DEC629-3B00-4501-A687-C6C70BDD2F1A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E97E2524-A1CA-4F09-BB64-0CB2EDF3E442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284018-227E-4743-A216-60C335262260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457659-0C4B-4D7D-85AB-7276A8453400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2731D7C0-67E3-4E04-BADC-03C9CA0BDA04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710C0CE-97A6-46B4-A712-E6104142FAE7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637357A-AB06-40E9-A9A7-AC131BA370FD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BC59792-0593-4AFB-B6B2-16074348E803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C5BFC0F-3780-4E68-86D3-4A57F9EF6A3D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C335FDC-D60B-4E2A-A18D-FB171CE15320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18483FC-1E60-4D06-8FAC-44BB2698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74" y="3207220"/>
            <a:ext cx="6389994" cy="38610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158331-EC83-4CAD-AE9A-4252374317AC}"/>
              </a:ext>
            </a:extLst>
          </p:cNvPr>
          <p:cNvSpPr/>
          <p:nvPr/>
        </p:nvSpPr>
        <p:spPr>
          <a:xfrm>
            <a:off x="8291590" y="4041183"/>
            <a:ext cx="1022888" cy="259598"/>
          </a:xfrm>
          <a:prstGeom prst="rect">
            <a:avLst/>
          </a:prstGeom>
          <a:noFill/>
          <a:ln w="28575"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45CAAA-D483-4DB7-BAD0-BFB602BB2C99}"/>
              </a:ext>
            </a:extLst>
          </p:cNvPr>
          <p:cNvSpPr/>
          <p:nvPr/>
        </p:nvSpPr>
        <p:spPr>
          <a:xfrm>
            <a:off x="6570027" y="2445565"/>
            <a:ext cx="3372841" cy="333088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AUC of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Tuned Random Forest Model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381EDD5C-234D-4B9D-AF38-83E96E36AE95}"/>
              </a:ext>
            </a:extLst>
          </p:cNvPr>
          <p:cNvCxnSpPr>
            <a:stCxn id="6" idx="2"/>
            <a:endCxn id="6" idx="2"/>
          </p:cNvCxnSpPr>
          <p:nvPr/>
        </p:nvCxnSpPr>
        <p:spPr>
          <a:xfrm rot="5400000">
            <a:off x="8256448" y="2778653"/>
            <a:ext cx="12700" cy="12700"/>
          </a:xfrm>
          <a:prstGeom prst="bentConnector3">
            <a:avLst>
              <a:gd name="adj1" fmla="val 11013559"/>
            </a:avLst>
          </a:prstGeom>
          <a:ln w="1905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8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Conclusion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89D21A-9831-4DEB-842B-236E1B16BF38}"/>
              </a:ext>
            </a:extLst>
          </p:cNvPr>
          <p:cNvGrpSpPr/>
          <p:nvPr/>
        </p:nvGrpSpPr>
        <p:grpSpPr>
          <a:xfrm>
            <a:off x="5238536" y="300130"/>
            <a:ext cx="5447824" cy="361720"/>
            <a:chOff x="4387822" y="323758"/>
            <a:chExt cx="5461723" cy="3708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E1582A1-73F5-4D42-81C2-6B9B1B2D9270}"/>
                </a:ext>
              </a:extLst>
            </p:cNvPr>
            <p:cNvGrpSpPr/>
            <p:nvPr/>
          </p:nvGrpSpPr>
          <p:grpSpPr>
            <a:xfrm>
              <a:off x="5620218" y="323758"/>
              <a:ext cx="4229327" cy="370873"/>
              <a:chOff x="5620218" y="323758"/>
              <a:chExt cx="4229327" cy="370873"/>
            </a:xfrm>
          </p:grpSpPr>
          <p:sp>
            <p:nvSpPr>
              <p:cNvPr id="13" name="箭头: V 形 12">
                <a:extLst>
                  <a:ext uri="{FF2B5EF4-FFF2-40B4-BE49-F238E27FC236}">
                    <a16:creationId xmlns:a16="http://schemas.microsoft.com/office/drawing/2014/main" id="{049DBE12-F796-4E59-A9CB-302B2A214DD8}"/>
                  </a:ext>
                </a:extLst>
              </p:cNvPr>
              <p:cNvSpPr/>
              <p:nvPr/>
            </p:nvSpPr>
            <p:spPr bwMode="ltGray">
              <a:xfrm>
                <a:off x="5620218" y="323895"/>
                <a:ext cx="1314515" cy="370736"/>
              </a:xfrm>
              <a:prstGeom prst="chevron">
                <a:avLst/>
              </a:prstGeom>
              <a:solidFill>
                <a:schemeClr val="bg2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Solution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箭头: V 形 13">
                <a:extLst>
                  <a:ext uri="{FF2B5EF4-FFF2-40B4-BE49-F238E27FC236}">
                    <a16:creationId xmlns:a16="http://schemas.microsoft.com/office/drawing/2014/main" id="{2E598F4E-70DC-44D6-8F45-EF0085B376E9}"/>
                  </a:ext>
                </a:extLst>
              </p:cNvPr>
              <p:cNvSpPr/>
              <p:nvPr/>
            </p:nvSpPr>
            <p:spPr bwMode="ltGray">
              <a:xfrm>
                <a:off x="6854363" y="324246"/>
                <a:ext cx="1540592" cy="370245"/>
              </a:xfrm>
              <a:prstGeom prst="chevron">
                <a:avLst/>
              </a:prstGeom>
              <a:solidFill>
                <a:schemeClr val="bg2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Application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箭头: V 形 14">
                <a:extLst>
                  <a:ext uri="{FF2B5EF4-FFF2-40B4-BE49-F238E27FC236}">
                    <a16:creationId xmlns:a16="http://schemas.microsoft.com/office/drawing/2014/main" id="{1854BAAA-2917-47D1-8DC9-1D89C4AC5D6A}"/>
                  </a:ext>
                </a:extLst>
              </p:cNvPr>
              <p:cNvSpPr/>
              <p:nvPr/>
            </p:nvSpPr>
            <p:spPr bwMode="ltGray">
              <a:xfrm>
                <a:off x="8308953" y="323758"/>
                <a:ext cx="1540592" cy="370736"/>
              </a:xfrm>
              <a:prstGeom prst="chevron">
                <a:avLst/>
              </a:prstGeom>
              <a:solidFill>
                <a:srgbClr val="77B5F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Conclusion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F3A53506-9FA7-4635-9C07-DD42A20AAA30}"/>
                </a:ext>
              </a:extLst>
            </p:cNvPr>
            <p:cNvSpPr/>
            <p:nvPr/>
          </p:nvSpPr>
          <p:spPr bwMode="ltGray">
            <a:xfrm>
              <a:off x="4387822" y="323758"/>
              <a:ext cx="1314515" cy="370737"/>
            </a:xfrm>
            <a:prstGeom prst="chevron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Problem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BA18581-ADDB-4E4A-AE80-DC46D553AE58}"/>
              </a:ext>
            </a:extLst>
          </p:cNvPr>
          <p:cNvSpPr txBox="1"/>
          <p:nvPr/>
        </p:nvSpPr>
        <p:spPr>
          <a:xfrm>
            <a:off x="1612458" y="2828440"/>
            <a:ext cx="904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  Segment the customers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D74DBC-5F2B-4986-B2E4-AF927719BA78}"/>
              </a:ext>
            </a:extLst>
          </p:cNvPr>
          <p:cNvSpPr txBox="1"/>
          <p:nvPr/>
        </p:nvSpPr>
        <p:spPr>
          <a:xfrm>
            <a:off x="1612458" y="4403013"/>
            <a:ext cx="916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  Be proactive: predict satisfaction, and repeat 2nd analysis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443C06-0C04-48DB-8406-EA7C5575CBB4}"/>
              </a:ext>
            </a:extLst>
          </p:cNvPr>
          <p:cNvSpPr txBox="1"/>
          <p:nvPr/>
        </p:nvSpPr>
        <p:spPr>
          <a:xfrm>
            <a:off x="1612458" y="3615727"/>
            <a:ext cx="8043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  Examine if we satisfied the needs of important segments</a:t>
            </a:r>
          </a:p>
        </p:txBody>
      </p:sp>
    </p:spTree>
    <p:extLst>
      <p:ext uri="{BB962C8B-B14F-4D97-AF65-F5344CB8AC3E}">
        <p14:creationId xmlns:p14="http://schemas.microsoft.com/office/powerpoint/2010/main" val="86236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Guide to Buying Airfare | Miles Away">
            <a:extLst>
              <a:ext uri="{FF2B5EF4-FFF2-40B4-BE49-F238E27FC236}">
                <a16:creationId xmlns:a16="http://schemas.microsoft.com/office/drawing/2014/main" id="{A5356962-6E38-4800-9698-37ED8F9D3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 bwMode="auto">
          <a:xfrm>
            <a:off x="6077915" y="2255322"/>
            <a:ext cx="3653837" cy="20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elephone bill complaint - complaints stock pictures, royalty-free photos &amp; images">
            <a:extLst>
              <a:ext uri="{FF2B5EF4-FFF2-40B4-BE49-F238E27FC236}">
                <a16:creationId xmlns:a16="http://schemas.microsoft.com/office/drawing/2014/main" id="{862D63D3-7F5A-470D-AA4C-D22F5D78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6" b="5064"/>
          <a:stretch/>
        </p:blipFill>
        <p:spPr bwMode="auto">
          <a:xfrm>
            <a:off x="1402711" y="2255323"/>
            <a:ext cx="3653838" cy="202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89D21A-9831-4DEB-842B-236E1B16BF38}"/>
              </a:ext>
            </a:extLst>
          </p:cNvPr>
          <p:cNvGrpSpPr/>
          <p:nvPr/>
        </p:nvGrpSpPr>
        <p:grpSpPr>
          <a:xfrm>
            <a:off x="5238536" y="300130"/>
            <a:ext cx="5447824" cy="361720"/>
            <a:chOff x="4387822" y="323758"/>
            <a:chExt cx="5461723" cy="3708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E1582A1-73F5-4D42-81C2-6B9B1B2D9270}"/>
                </a:ext>
              </a:extLst>
            </p:cNvPr>
            <p:cNvGrpSpPr/>
            <p:nvPr/>
          </p:nvGrpSpPr>
          <p:grpSpPr>
            <a:xfrm>
              <a:off x="5620218" y="323758"/>
              <a:ext cx="4229327" cy="370873"/>
              <a:chOff x="5620218" y="323758"/>
              <a:chExt cx="4229327" cy="370873"/>
            </a:xfrm>
          </p:grpSpPr>
          <p:sp>
            <p:nvSpPr>
              <p:cNvPr id="13" name="箭头: V 形 12">
                <a:extLst>
                  <a:ext uri="{FF2B5EF4-FFF2-40B4-BE49-F238E27FC236}">
                    <a16:creationId xmlns:a16="http://schemas.microsoft.com/office/drawing/2014/main" id="{049DBE12-F796-4E59-A9CB-302B2A214DD8}"/>
                  </a:ext>
                </a:extLst>
              </p:cNvPr>
              <p:cNvSpPr/>
              <p:nvPr/>
            </p:nvSpPr>
            <p:spPr bwMode="ltGray">
              <a:xfrm>
                <a:off x="5620218" y="323895"/>
                <a:ext cx="1314515" cy="370736"/>
              </a:xfrm>
              <a:prstGeom prst="chevron">
                <a:avLst/>
              </a:prstGeom>
              <a:solidFill>
                <a:schemeClr val="bg2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Solution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箭头: V 形 13">
                <a:extLst>
                  <a:ext uri="{FF2B5EF4-FFF2-40B4-BE49-F238E27FC236}">
                    <a16:creationId xmlns:a16="http://schemas.microsoft.com/office/drawing/2014/main" id="{2E598F4E-70DC-44D6-8F45-EF0085B376E9}"/>
                  </a:ext>
                </a:extLst>
              </p:cNvPr>
              <p:cNvSpPr/>
              <p:nvPr/>
            </p:nvSpPr>
            <p:spPr bwMode="ltGray">
              <a:xfrm>
                <a:off x="6854363" y="324246"/>
                <a:ext cx="1540592" cy="370245"/>
              </a:xfrm>
              <a:prstGeom prst="chevron">
                <a:avLst/>
              </a:prstGeom>
              <a:solidFill>
                <a:schemeClr val="bg2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Application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箭头: V 形 14">
                <a:extLst>
                  <a:ext uri="{FF2B5EF4-FFF2-40B4-BE49-F238E27FC236}">
                    <a16:creationId xmlns:a16="http://schemas.microsoft.com/office/drawing/2014/main" id="{1854BAAA-2917-47D1-8DC9-1D89C4AC5D6A}"/>
                  </a:ext>
                </a:extLst>
              </p:cNvPr>
              <p:cNvSpPr/>
              <p:nvPr/>
            </p:nvSpPr>
            <p:spPr bwMode="ltGray">
              <a:xfrm>
                <a:off x="8308953" y="323758"/>
                <a:ext cx="1540592" cy="370736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Conclusion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F3A53506-9FA7-4635-9C07-DD42A20AAA30}"/>
                </a:ext>
              </a:extLst>
            </p:cNvPr>
            <p:cNvSpPr/>
            <p:nvPr/>
          </p:nvSpPr>
          <p:spPr bwMode="ltGray">
            <a:xfrm>
              <a:off x="4387822" y="323758"/>
              <a:ext cx="1314515" cy="370737"/>
            </a:xfrm>
            <a:prstGeom prst="chevron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Problem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67B9AFC-28A6-4D50-B82E-1348EBB10EA5}"/>
              </a:ext>
            </a:extLst>
          </p:cNvPr>
          <p:cNvSpPr/>
          <p:nvPr/>
        </p:nvSpPr>
        <p:spPr>
          <a:xfrm>
            <a:off x="4165658" y="1782532"/>
            <a:ext cx="2641483" cy="293554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Customer Experience Issues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28C1ADF-E585-4D99-9DB4-E8944F868F91}"/>
              </a:ext>
            </a:extLst>
          </p:cNvPr>
          <p:cNvSpPr/>
          <p:nvPr/>
        </p:nvSpPr>
        <p:spPr>
          <a:xfrm>
            <a:off x="6979003" y="4547071"/>
            <a:ext cx="1851660" cy="291042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Bad News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2CD3790-5C6B-4212-9B59-02CC4B36A009}"/>
              </a:ext>
            </a:extLst>
          </p:cNvPr>
          <p:cNvSpPr/>
          <p:nvPr/>
        </p:nvSpPr>
        <p:spPr>
          <a:xfrm>
            <a:off x="2303800" y="4547071"/>
            <a:ext cx="1851660" cy="291042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Good News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213228-6A2E-446F-AE3F-D63EC2ECF859}"/>
              </a:ext>
            </a:extLst>
          </p:cNvPr>
          <p:cNvSpPr/>
          <p:nvPr/>
        </p:nvSpPr>
        <p:spPr>
          <a:xfrm>
            <a:off x="1402711" y="3991133"/>
            <a:ext cx="3653838" cy="29355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Customer complaints 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30E174-52EE-4C30-8F47-34E9CEEE0CF8}"/>
              </a:ext>
            </a:extLst>
          </p:cNvPr>
          <p:cNvSpPr/>
          <p:nvPr/>
        </p:nvSpPr>
        <p:spPr>
          <a:xfrm>
            <a:off x="6077914" y="3991133"/>
            <a:ext cx="3653838" cy="3016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Repurchase rate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↓</a:t>
            </a:r>
          </a:p>
        </p:txBody>
      </p:sp>
      <p:pic>
        <p:nvPicPr>
          <p:cNvPr id="39" name="Picture 8" descr="review, rating,satisfaction concept - online survey stock pictures, royalty-free photos &amp; images">
            <a:extLst>
              <a:ext uri="{FF2B5EF4-FFF2-40B4-BE49-F238E27FC236}">
                <a16:creationId xmlns:a16="http://schemas.microsoft.com/office/drawing/2014/main" id="{68A0B099-F948-4683-A792-288F88F6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 b="4355"/>
          <a:stretch/>
        </p:blipFill>
        <p:spPr bwMode="auto">
          <a:xfrm>
            <a:off x="1402711" y="4966591"/>
            <a:ext cx="3653838" cy="210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looks good, doesn&amp;#39;t work - Sounds great | Meme Generator">
            <a:extLst>
              <a:ext uri="{FF2B5EF4-FFF2-40B4-BE49-F238E27FC236}">
                <a16:creationId xmlns:a16="http://schemas.microsoft.com/office/drawing/2014/main" id="{D1248CD6-9A2B-495A-A15A-76600124C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2329"/>
          <a:stretch/>
        </p:blipFill>
        <p:spPr bwMode="auto">
          <a:xfrm>
            <a:off x="6077914" y="4966591"/>
            <a:ext cx="3653838" cy="210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07;g1027ee5d448_2_11">
            <a:extLst>
              <a:ext uri="{FF2B5EF4-FFF2-40B4-BE49-F238E27FC236}">
                <a16:creationId xmlns:a16="http://schemas.microsoft.com/office/drawing/2014/main" id="{EC1D9E68-65C2-48C7-AF74-16A6C551BAE1}"/>
              </a:ext>
            </a:extLst>
          </p:cNvPr>
          <p:cNvSpPr txBox="1"/>
          <p:nvPr/>
        </p:nvSpPr>
        <p:spPr>
          <a:xfrm>
            <a:off x="285664" y="1110202"/>
            <a:ext cx="1068713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C</a:t>
            </a:r>
            <a:r>
              <a:rPr lang="en-US" altLang="zh-CN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urrent Customer Experience Analysis Doesn’t Work Well.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73943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Differentiating Customers and Their Needs is the Key. 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89D21A-9831-4DEB-842B-236E1B16BF38}"/>
              </a:ext>
            </a:extLst>
          </p:cNvPr>
          <p:cNvGrpSpPr/>
          <p:nvPr/>
        </p:nvGrpSpPr>
        <p:grpSpPr>
          <a:xfrm>
            <a:off x="5238536" y="300130"/>
            <a:ext cx="5447824" cy="361720"/>
            <a:chOff x="4387822" y="323758"/>
            <a:chExt cx="5461723" cy="3708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E1582A1-73F5-4D42-81C2-6B9B1B2D9270}"/>
                </a:ext>
              </a:extLst>
            </p:cNvPr>
            <p:cNvGrpSpPr/>
            <p:nvPr/>
          </p:nvGrpSpPr>
          <p:grpSpPr>
            <a:xfrm>
              <a:off x="5620218" y="323758"/>
              <a:ext cx="4229327" cy="370873"/>
              <a:chOff x="5620218" y="323758"/>
              <a:chExt cx="4229327" cy="370873"/>
            </a:xfrm>
          </p:grpSpPr>
          <p:sp>
            <p:nvSpPr>
              <p:cNvPr id="13" name="箭头: V 形 12">
                <a:extLst>
                  <a:ext uri="{FF2B5EF4-FFF2-40B4-BE49-F238E27FC236}">
                    <a16:creationId xmlns:a16="http://schemas.microsoft.com/office/drawing/2014/main" id="{049DBE12-F796-4E59-A9CB-302B2A214DD8}"/>
                  </a:ext>
                </a:extLst>
              </p:cNvPr>
              <p:cNvSpPr/>
              <p:nvPr/>
            </p:nvSpPr>
            <p:spPr bwMode="ltGray">
              <a:xfrm>
                <a:off x="5620218" y="323895"/>
                <a:ext cx="1314515" cy="370736"/>
              </a:xfrm>
              <a:prstGeom prst="chevron">
                <a:avLst/>
              </a:prstGeom>
              <a:solidFill>
                <a:srgbClr val="77B5F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Solution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箭头: V 形 13">
                <a:extLst>
                  <a:ext uri="{FF2B5EF4-FFF2-40B4-BE49-F238E27FC236}">
                    <a16:creationId xmlns:a16="http://schemas.microsoft.com/office/drawing/2014/main" id="{2E598F4E-70DC-44D6-8F45-EF0085B376E9}"/>
                  </a:ext>
                </a:extLst>
              </p:cNvPr>
              <p:cNvSpPr/>
              <p:nvPr/>
            </p:nvSpPr>
            <p:spPr bwMode="ltGray">
              <a:xfrm>
                <a:off x="6854363" y="324246"/>
                <a:ext cx="1540592" cy="370245"/>
              </a:xfrm>
              <a:prstGeom prst="chevron">
                <a:avLst/>
              </a:prstGeom>
              <a:solidFill>
                <a:schemeClr val="bg2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Application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箭头: V 形 14">
                <a:extLst>
                  <a:ext uri="{FF2B5EF4-FFF2-40B4-BE49-F238E27FC236}">
                    <a16:creationId xmlns:a16="http://schemas.microsoft.com/office/drawing/2014/main" id="{1854BAAA-2917-47D1-8DC9-1D89C4AC5D6A}"/>
                  </a:ext>
                </a:extLst>
              </p:cNvPr>
              <p:cNvSpPr/>
              <p:nvPr/>
            </p:nvSpPr>
            <p:spPr bwMode="ltGray">
              <a:xfrm>
                <a:off x="8308953" y="323758"/>
                <a:ext cx="1540592" cy="370736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Conclusion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F3A53506-9FA7-4635-9C07-DD42A20AAA30}"/>
                </a:ext>
              </a:extLst>
            </p:cNvPr>
            <p:cNvSpPr/>
            <p:nvPr/>
          </p:nvSpPr>
          <p:spPr bwMode="ltGray">
            <a:xfrm>
              <a:off x="4387822" y="323758"/>
              <a:ext cx="1314515" cy="370737"/>
            </a:xfrm>
            <a:prstGeom prst="chevron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Problem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6FA9A24-4574-4B6D-BECB-87EAC15A5840}"/>
              </a:ext>
            </a:extLst>
          </p:cNvPr>
          <p:cNvSpPr txBox="1"/>
          <p:nvPr/>
        </p:nvSpPr>
        <p:spPr>
          <a:xfrm>
            <a:off x="2546859" y="2855411"/>
            <a:ext cx="503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  Segment customers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27FFD7-3A27-4ABA-B5AF-45090D972718}"/>
              </a:ext>
            </a:extLst>
          </p:cNvPr>
          <p:cNvSpPr txBox="1"/>
          <p:nvPr/>
        </p:nvSpPr>
        <p:spPr>
          <a:xfrm>
            <a:off x="2546857" y="4399886"/>
            <a:ext cx="81606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  Predict satisfaction, and repeat step 2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C04FDA-FB94-4EAB-9511-1219BFF698F0}"/>
              </a:ext>
            </a:extLst>
          </p:cNvPr>
          <p:cNvSpPr txBox="1"/>
          <p:nvPr/>
        </p:nvSpPr>
        <p:spPr>
          <a:xfrm>
            <a:off x="2546857" y="3669041"/>
            <a:ext cx="7170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  Examine the satisfaction rate of important needs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35044-717E-4DD4-B43C-4F4189E2B4E4}"/>
              </a:ext>
            </a:extLst>
          </p:cNvPr>
          <p:cNvSpPr/>
          <p:nvPr/>
        </p:nvSpPr>
        <p:spPr>
          <a:xfrm>
            <a:off x="486369" y="3255521"/>
            <a:ext cx="1739701" cy="400110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now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948707-5743-4DBB-9754-599C1776EB72}"/>
              </a:ext>
            </a:extLst>
          </p:cNvPr>
          <p:cNvSpPr/>
          <p:nvPr/>
        </p:nvSpPr>
        <p:spPr>
          <a:xfrm>
            <a:off x="486369" y="4403157"/>
            <a:ext cx="1739701" cy="400110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zh-CN" sz="1800" b="1">
                <a:latin typeface="Calibri" panose="020F0502020204030204" pitchFamily="34" charset="0"/>
                <a:cs typeface="Calibri" panose="020F0502020204030204" pitchFamily="34" charset="0"/>
              </a:rPr>
              <a:t>the future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5B9887-A736-47E4-9C07-6FEBCA50367F}"/>
              </a:ext>
            </a:extLst>
          </p:cNvPr>
          <p:cNvCxnSpPr>
            <a:cxnSpLocks/>
            <a:stCxn id="2" idx="1"/>
            <a:endCxn id="6" idx="3"/>
          </p:cNvCxnSpPr>
          <p:nvPr/>
        </p:nvCxnSpPr>
        <p:spPr>
          <a:xfrm flipH="1">
            <a:off x="2226070" y="3055466"/>
            <a:ext cx="320789" cy="400110"/>
          </a:xfrm>
          <a:prstGeom prst="line">
            <a:avLst/>
          </a:prstGeom>
          <a:ln w="28575">
            <a:solidFill>
              <a:srgbClr val="77B5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A5573F3-D9C7-458D-AC9A-023F9A0DF806}"/>
              </a:ext>
            </a:extLst>
          </p:cNvPr>
          <p:cNvCxnSpPr>
            <a:cxnSpLocks/>
            <a:stCxn id="17" idx="1"/>
            <a:endCxn id="6" idx="3"/>
          </p:cNvCxnSpPr>
          <p:nvPr/>
        </p:nvCxnSpPr>
        <p:spPr>
          <a:xfrm flipH="1" flipV="1">
            <a:off x="2226070" y="3455576"/>
            <a:ext cx="320787" cy="413520"/>
          </a:xfrm>
          <a:prstGeom prst="line">
            <a:avLst/>
          </a:prstGeom>
          <a:ln w="28575">
            <a:solidFill>
              <a:srgbClr val="77B5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3ECEA21-EBA2-4EFE-9A7C-0A76059CE7AF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>
            <a:off x="2226070" y="4599941"/>
            <a:ext cx="320787" cy="3271"/>
          </a:xfrm>
          <a:prstGeom prst="line">
            <a:avLst/>
          </a:prstGeom>
          <a:ln w="28575">
            <a:solidFill>
              <a:srgbClr val="77B5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7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7ee5d448_2_11"/>
          <p:cNvSpPr txBox="1"/>
          <p:nvPr/>
        </p:nvSpPr>
        <p:spPr>
          <a:xfrm>
            <a:off x="1880843" y="3264718"/>
            <a:ext cx="7211114" cy="78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60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Let’s dive in the </a:t>
            </a:r>
            <a:r>
              <a:rPr lang="en-US" sz="3600" i="1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Sunrise Airline </a:t>
            </a:r>
            <a:r>
              <a:rPr lang="en-US" sz="360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Case…</a:t>
            </a:r>
            <a:endParaRPr sz="360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258800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7ee5d448_2_11"/>
          <p:cNvSpPr txBox="1"/>
          <p:nvPr/>
        </p:nvSpPr>
        <p:spPr>
          <a:xfrm>
            <a:off x="285665" y="1222999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Data Overview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3CD58-7529-479E-8413-D568023056A3}"/>
              </a:ext>
            </a:extLst>
          </p:cNvPr>
          <p:cNvSpPr txBox="1"/>
          <p:nvPr/>
        </p:nvSpPr>
        <p:spPr>
          <a:xfrm>
            <a:off x="1316111" y="2228032"/>
            <a:ext cx="873454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altLang="zh-CN" sz="24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Sunrise’s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Customer Experience Survey Data</a:t>
            </a:r>
          </a:p>
          <a:p>
            <a:pPr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3000 observations</a:t>
            </a:r>
          </a:p>
          <a:p>
            <a:pPr>
              <a:buClr>
                <a:schemeClr val="bg1"/>
              </a:buClr>
            </a:pPr>
            <a:endParaRPr lang="en-US" altLang="zh-C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 variables</a:t>
            </a:r>
          </a:p>
          <a:p>
            <a:pPr>
              <a:buClr>
                <a:schemeClr val="bg1"/>
              </a:buClr>
            </a:pPr>
            <a:endParaRPr lang="en-US" altLang="zh-C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Customer-related: demographics + flight 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Ratings: different factors that affect CX, e.g. delay, food &amp; drink, entertainment...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Response: satisfied / dissatisfied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FB6EC4-E228-4BE6-B493-0394EE164BE4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289D21A-9831-4DEB-842B-236E1B16BF38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E1582A1-73F5-4D42-81C2-6B9B1B2D9270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13" name="箭头: V 形 12">
                  <a:extLst>
                    <a:ext uri="{FF2B5EF4-FFF2-40B4-BE49-F238E27FC236}">
                      <a16:creationId xmlns:a16="http://schemas.microsoft.com/office/drawing/2014/main" id="{049DBE12-F796-4E59-A9CB-302B2A214DD8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" name="箭头: V 形 13">
                  <a:extLst>
                    <a:ext uri="{FF2B5EF4-FFF2-40B4-BE49-F238E27FC236}">
                      <a16:creationId xmlns:a16="http://schemas.microsoft.com/office/drawing/2014/main" id="{2E598F4E-70DC-44D6-8F45-EF0085B376E9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箭头: V 形 14">
                  <a:extLst>
                    <a:ext uri="{FF2B5EF4-FFF2-40B4-BE49-F238E27FC236}">
                      <a16:creationId xmlns:a16="http://schemas.microsoft.com/office/drawing/2014/main" id="{1854BAAA-2917-47D1-8DC9-1D89C4AC5D6A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3A53506-9FA7-4635-9C07-DD42A20AAA30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20A8B5-F253-4103-9F9A-6A85AD1A5B9E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FBA0179-A7DE-48E9-A8BD-C8B68931FFE5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9" name="L 形 18">
              <a:extLst>
                <a:ext uri="{FF2B5EF4-FFF2-40B4-BE49-F238E27FC236}">
                  <a16:creationId xmlns:a16="http://schemas.microsoft.com/office/drawing/2014/main" id="{1C8C5F63-2243-40C3-8BD0-7238DE1E881B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39FB7CC-A4AE-48DB-9ACD-34E2C736A226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B7377D-D8F3-4F55-883B-3881A84C0516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B5417BE-8162-4A2E-8CDE-06E089D62AF5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6A687C1-4CAC-43CC-894C-BC9BF40A3F18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0D157C4-576F-4EC8-B330-E4C52B42AC32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85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90FE9361-F88D-4670-8D79-EE8553CB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29" y="4646281"/>
            <a:ext cx="1298831" cy="2174009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ABC41712-C85B-4522-9D63-63F6953D4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" r="7495"/>
          <a:stretch/>
        </p:blipFill>
        <p:spPr>
          <a:xfrm>
            <a:off x="391293" y="4646281"/>
            <a:ext cx="1368482" cy="215376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EFF65A2C-FC32-44F8-B6F9-AF1475DA2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r="3761"/>
          <a:stretch/>
        </p:blipFill>
        <p:spPr>
          <a:xfrm>
            <a:off x="8211138" y="4646281"/>
            <a:ext cx="1368482" cy="2153760"/>
          </a:xfrm>
          <a:prstGeom prst="rect">
            <a:avLst/>
          </a:prstGeom>
        </p:spPr>
      </p:pic>
      <p:sp>
        <p:nvSpPr>
          <p:cNvPr id="107" name="Google Shape;107;g1027ee5d448_2_11"/>
          <p:cNvSpPr txBox="1"/>
          <p:nvPr/>
        </p:nvSpPr>
        <p:spPr>
          <a:xfrm>
            <a:off x="285665" y="1192001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altLang="zh-CN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Features and Needs of </a:t>
            </a: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7 Segments by Clustering and </a:t>
            </a:r>
            <a:r>
              <a:rPr lang="en-US" sz="3240" dirty="0" err="1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Shap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701130D-388F-404C-8FB3-4B2DDDA38A89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29FCE1B-4E88-4B37-8EBA-059BB7D2ED8D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DB038B7-4A05-46DF-8517-DBFF41BBB2EB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38" name="箭头: V 形 37">
                  <a:extLst>
                    <a:ext uri="{FF2B5EF4-FFF2-40B4-BE49-F238E27FC236}">
                      <a16:creationId xmlns:a16="http://schemas.microsoft.com/office/drawing/2014/main" id="{80575CD5-0352-4C4A-8F91-10B9CDBDC828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箭头: V 形 38">
                  <a:extLst>
                    <a:ext uri="{FF2B5EF4-FFF2-40B4-BE49-F238E27FC236}">
                      <a16:creationId xmlns:a16="http://schemas.microsoft.com/office/drawing/2014/main" id="{065F017C-A82A-40F5-87C4-98E2AD1C5E7E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箭头: V 形 39">
                  <a:extLst>
                    <a:ext uri="{FF2B5EF4-FFF2-40B4-BE49-F238E27FC236}">
                      <a16:creationId xmlns:a16="http://schemas.microsoft.com/office/drawing/2014/main" id="{C07660ED-B73C-4EA4-9011-140DABAE9136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箭头: V 形 36">
                <a:extLst>
                  <a:ext uri="{FF2B5EF4-FFF2-40B4-BE49-F238E27FC236}">
                    <a16:creationId xmlns:a16="http://schemas.microsoft.com/office/drawing/2014/main" id="{731D0F8C-1086-4D26-9FA2-BEE6255F63AA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538ABB7-E0B8-49C5-A420-6471FD05D213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290CE5-40C2-4721-8A6E-819D5133D48D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0" name="L 形 29">
              <a:extLst>
                <a:ext uri="{FF2B5EF4-FFF2-40B4-BE49-F238E27FC236}">
                  <a16:creationId xmlns:a16="http://schemas.microsoft.com/office/drawing/2014/main" id="{A17BF7A1-F120-4596-87CB-DA12AD88D54E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5C33C94-C739-4F9C-9764-215554A511D3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C55082-5E34-42A6-9EC6-795FA8CEB1A0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8A68956-5004-40A9-A786-27483321DF8C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F415D8A-3A5E-4F07-A6A3-69DE763AC10D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7475918-2C1F-40BB-BE78-6DAC57D5EB64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E57145B-2E96-4A3E-A798-270A5EC91A44}"/>
              </a:ext>
            </a:extLst>
          </p:cNvPr>
          <p:cNvSpPr txBox="1"/>
          <p:nvPr/>
        </p:nvSpPr>
        <p:spPr>
          <a:xfrm>
            <a:off x="9587767" y="5270318"/>
            <a:ext cx="121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7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Seat comfort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552DE9-7CE2-4A90-87DE-48B7F1C566AB}"/>
              </a:ext>
            </a:extLst>
          </p:cNvPr>
          <p:cNvSpPr txBox="1"/>
          <p:nvPr/>
        </p:nvSpPr>
        <p:spPr>
          <a:xfrm>
            <a:off x="2591136" y="2426136"/>
            <a:ext cx="1672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1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Inflight entertainment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F401E7E-7382-4922-90BC-E487F6972732}"/>
              </a:ext>
            </a:extLst>
          </p:cNvPr>
          <p:cNvSpPr txBox="1"/>
          <p:nvPr/>
        </p:nvSpPr>
        <p:spPr>
          <a:xfrm>
            <a:off x="5915770" y="2424375"/>
            <a:ext cx="160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2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Ease of online booking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21D3B8-3B26-4059-8350-4593CD333612}"/>
              </a:ext>
            </a:extLst>
          </p:cNvPr>
          <p:cNvSpPr txBox="1"/>
          <p:nvPr/>
        </p:nvSpPr>
        <p:spPr>
          <a:xfrm>
            <a:off x="9190046" y="2424375"/>
            <a:ext cx="1600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3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Seat comfort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3154853-2D65-4BD3-B4E8-A9C6F3EFBF6C}"/>
              </a:ext>
            </a:extLst>
          </p:cNvPr>
          <p:cNvSpPr txBox="1"/>
          <p:nvPr/>
        </p:nvSpPr>
        <p:spPr>
          <a:xfrm>
            <a:off x="1759775" y="5275976"/>
            <a:ext cx="12242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4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Inflight entertainment</a:t>
            </a:r>
          </a:p>
          <a:p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BFA4A44-121E-4C80-B5B8-D9726DC6C3E1}"/>
              </a:ext>
            </a:extLst>
          </p:cNvPr>
          <p:cNvSpPr txBox="1"/>
          <p:nvPr/>
        </p:nvSpPr>
        <p:spPr>
          <a:xfrm>
            <a:off x="4442661" y="5275975"/>
            <a:ext cx="121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5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Seat comfort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ADA15A0-97B9-4A8A-9186-041E54E91CD7}"/>
              </a:ext>
            </a:extLst>
          </p:cNvPr>
          <p:cNvSpPr txBox="1"/>
          <p:nvPr/>
        </p:nvSpPr>
        <p:spPr>
          <a:xfrm>
            <a:off x="6982402" y="5275974"/>
            <a:ext cx="1296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 6</a:t>
            </a:r>
          </a:p>
          <a:p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Ease of online booking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27C4B3D7-140D-4C4E-B95A-5BD02EC4A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2"/>
          <a:stretch/>
        </p:blipFill>
        <p:spPr>
          <a:xfrm>
            <a:off x="3003145" y="4646281"/>
            <a:ext cx="1435069" cy="2162527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3871743E-3B79-4EB4-9C4E-7F3063AAE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2" r="6828"/>
          <a:stretch/>
        </p:blipFill>
        <p:spPr>
          <a:xfrm>
            <a:off x="1120503" y="2000899"/>
            <a:ext cx="1368482" cy="217400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76A464C1-6E7D-4D7E-B6E4-6F71115A66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70" r="6750" b="9695"/>
          <a:stretch/>
        </p:blipFill>
        <p:spPr>
          <a:xfrm>
            <a:off x="4354471" y="2000899"/>
            <a:ext cx="1435069" cy="217401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7D7B3694-E149-46B8-B147-3F166FF09A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90" t="680" r="4546" b="12121"/>
          <a:stretch/>
        </p:blipFill>
        <p:spPr>
          <a:xfrm>
            <a:off x="7664128" y="1995554"/>
            <a:ext cx="1435069" cy="21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The Company Should Look into Segment 3 &amp; 4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4C88C9-1127-4D5F-B8DB-9BE7A25CB0F6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95EB0B-0F65-49D0-B9C7-DF07BCE551AD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BF72DB8-9CFE-4B99-943C-C38BAE8C7C53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29" name="箭头: V 形 28">
                  <a:extLst>
                    <a:ext uri="{FF2B5EF4-FFF2-40B4-BE49-F238E27FC236}">
                      <a16:creationId xmlns:a16="http://schemas.microsoft.com/office/drawing/2014/main" id="{0D19C3A3-2F3C-4B7C-B512-39AD772E8351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箭头: V 形 29">
                  <a:extLst>
                    <a:ext uri="{FF2B5EF4-FFF2-40B4-BE49-F238E27FC236}">
                      <a16:creationId xmlns:a16="http://schemas.microsoft.com/office/drawing/2014/main" id="{BD217851-59B4-460C-8540-09B478CCC9EB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箭头: V 形 30">
                  <a:extLst>
                    <a:ext uri="{FF2B5EF4-FFF2-40B4-BE49-F238E27FC236}">
                      <a16:creationId xmlns:a16="http://schemas.microsoft.com/office/drawing/2014/main" id="{31C01FA9-D9B9-4A99-8148-DFC820C0034E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F33623EE-E374-4460-940E-84329B4E033E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F09B0E1-95A3-41AC-A7CA-E1D244938484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F53815-3169-43AB-9EDF-72C045BBB0E1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B858C0DD-D82A-46F9-A498-F8CF3B972428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7B1AC1-F1C4-4EDD-BD38-9E0E34A0D7B5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E3A9E9F-3BD9-4179-BA1F-C56E59F422E8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C156EED-1DF2-48C8-914E-A791705B485A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DD3A382-E125-4F2B-A6BD-BBADD40A65FE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A07DF69-C871-4679-87C2-3B8FBEE649E0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2FDCC648-B056-425A-8E99-FC8E36FE2384}"/>
              </a:ext>
            </a:extLst>
          </p:cNvPr>
          <p:cNvSpPr/>
          <p:nvPr/>
        </p:nvSpPr>
        <p:spPr>
          <a:xfrm>
            <a:off x="5856376" y="2271378"/>
            <a:ext cx="4349102" cy="548639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Most Dissatisfied Customers – Seg 4 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(29% satisfaction)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E41909-D952-46F7-AB1E-38866C3DFAF2}"/>
              </a:ext>
            </a:extLst>
          </p:cNvPr>
          <p:cNvSpPr/>
          <p:nvPr/>
        </p:nvSpPr>
        <p:spPr>
          <a:xfrm>
            <a:off x="767322" y="2271379"/>
            <a:ext cx="4137736" cy="548638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High-Value Customers – Seg 3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BBDF96D-54B8-4CA9-BD33-3C7D7A8AF986}"/>
              </a:ext>
            </a:extLst>
          </p:cNvPr>
          <p:cNvSpPr txBox="1"/>
          <p:nvPr/>
        </p:nvSpPr>
        <p:spPr>
          <a:xfrm>
            <a:off x="2947673" y="3384671"/>
            <a:ext cx="20384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39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year-old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B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usiness travel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B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usiness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3300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miles</a:t>
            </a:r>
          </a:p>
          <a:p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Seat comfort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Inflight entertainment 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On board service 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5BB27D9-0965-4394-A3AA-4D61C8947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0" t="680" r="4546" b="12121"/>
          <a:stretch/>
        </p:blipFill>
        <p:spPr>
          <a:xfrm>
            <a:off x="899212" y="3289663"/>
            <a:ext cx="1936978" cy="293435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D212229-35C6-4EEE-B7D8-7D2F5BD6B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" r="7495"/>
          <a:stretch/>
        </p:blipFill>
        <p:spPr>
          <a:xfrm>
            <a:off x="6103187" y="3289663"/>
            <a:ext cx="1868469" cy="294065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137087B-477F-41A9-8AE8-7323C1F347B4}"/>
              </a:ext>
            </a:extLst>
          </p:cNvPr>
          <p:cNvSpPr txBox="1"/>
          <p:nvPr/>
        </p:nvSpPr>
        <p:spPr>
          <a:xfrm>
            <a:off x="8167254" y="3384671"/>
            <a:ext cx="2184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altLang="zh-CN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54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year-old 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P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ersonal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E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altLang="zh-CN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nomy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miles</a:t>
            </a:r>
          </a:p>
          <a:p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Inflight entertainment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Seat comfort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Ease of online booking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49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i="1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Sunrise Airline </a:t>
            </a: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Really Needs to Improve…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2DE2257-4A2C-4B0C-A908-E4CC1C9CE653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B309B89-1273-4DAE-A4E8-66A58D9F21F3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2E005293-9CA4-419A-8309-909FA028F90A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29" name="箭头: V 形 28">
                  <a:extLst>
                    <a:ext uri="{FF2B5EF4-FFF2-40B4-BE49-F238E27FC236}">
                      <a16:creationId xmlns:a16="http://schemas.microsoft.com/office/drawing/2014/main" id="{424B4730-F177-46B6-86AE-88B73D3C1F2B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箭头: V 形 29">
                  <a:extLst>
                    <a:ext uri="{FF2B5EF4-FFF2-40B4-BE49-F238E27FC236}">
                      <a16:creationId xmlns:a16="http://schemas.microsoft.com/office/drawing/2014/main" id="{0B6FDA45-FA8D-4DCF-A967-10231134CFA9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箭头: V 形 30">
                  <a:extLst>
                    <a:ext uri="{FF2B5EF4-FFF2-40B4-BE49-F238E27FC236}">
                      <a16:creationId xmlns:a16="http://schemas.microsoft.com/office/drawing/2014/main" id="{9B5EA5E3-8004-497E-BEFC-56DB7F29636C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390ED528-E4F0-40E8-9C12-737D2A46EA91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FC8862-0381-47C7-9E79-53BA794831C3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6C95FCB-6D3B-411D-AEFB-D731F6ED703C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2D84C913-4AB5-4903-BBC0-E034DC658E73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6105A6F-6413-4594-A913-0366960A9AA9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4D76581-BC0D-4CFD-94A2-371F873FCBA9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38118C-7203-409C-8D69-89F56248D3F2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631D8FF-FB47-4442-94E0-22BEB7D858C9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A69BF0D-5F1C-4023-96FE-EE2186689E04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83D0A718-D8B5-453A-8ADA-E1FD4FC3726C}"/>
              </a:ext>
            </a:extLst>
          </p:cNvPr>
          <p:cNvSpPr/>
          <p:nvPr/>
        </p:nvSpPr>
        <p:spPr>
          <a:xfrm>
            <a:off x="788429" y="2339280"/>
            <a:ext cx="4349102" cy="400110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Most Dissatisfied Customers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E96431A-B30B-41CD-9CD0-3003C7C07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6" r="7495"/>
          <a:stretch/>
        </p:blipFill>
        <p:spPr>
          <a:xfrm>
            <a:off x="788429" y="3347230"/>
            <a:ext cx="1868469" cy="294065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1B32D20-5EBA-4136-81E1-A474731F4F5C}"/>
              </a:ext>
            </a:extLst>
          </p:cNvPr>
          <p:cNvSpPr/>
          <p:nvPr/>
        </p:nvSpPr>
        <p:spPr>
          <a:xfrm>
            <a:off x="5914745" y="2339280"/>
            <a:ext cx="4190150" cy="400110"/>
          </a:xfrm>
          <a:prstGeom prst="rect">
            <a:avLst/>
          </a:prstGeom>
          <a:noFill/>
          <a:ln>
            <a:solidFill>
              <a:srgbClr val="77B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High-Value Customers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65C5732-22FE-4E05-AEB7-89BA722E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0" t="680" r="4546" b="12121"/>
          <a:stretch/>
        </p:blipFill>
        <p:spPr>
          <a:xfrm>
            <a:off x="5914745" y="3347229"/>
            <a:ext cx="1936978" cy="29343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05E66F-073C-46D3-9622-192457189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354" y="3347230"/>
            <a:ext cx="2218177" cy="293435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539A00B-A415-44C5-8156-F762C68D1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01"/>
          <a:stretch/>
        </p:blipFill>
        <p:spPr>
          <a:xfrm flipH="1">
            <a:off x="8059553" y="3347229"/>
            <a:ext cx="2046050" cy="293435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1832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7ee5d448_2_11"/>
          <p:cNvSpPr txBox="1"/>
          <p:nvPr/>
        </p:nvSpPr>
        <p:spPr>
          <a:xfrm>
            <a:off x="193733" y="588593"/>
            <a:ext cx="10585350" cy="105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SzPts val="6200"/>
            </a:pPr>
            <a:endParaRPr sz="3240">
              <a:solidFill>
                <a:srgbClr val="FF9400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sp>
        <p:nvSpPr>
          <p:cNvPr id="107" name="Google Shape;107;g1027ee5d448_2_11"/>
          <p:cNvSpPr txBox="1"/>
          <p:nvPr/>
        </p:nvSpPr>
        <p:spPr>
          <a:xfrm>
            <a:off x="285665" y="1176503"/>
            <a:ext cx="1036341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82283" rIns="82283" bIns="82283" anchor="b" anchorCtr="0">
            <a:noAutofit/>
          </a:bodyPr>
          <a:lstStyle/>
          <a:p>
            <a:pPr>
              <a:buClr>
                <a:schemeClr val="dk1"/>
              </a:buClr>
              <a:buSzPts val="6200"/>
            </a:pPr>
            <a:r>
              <a:rPr lang="en-US" sz="3240" dirty="0">
                <a:solidFill>
                  <a:srgbClr val="77B5FE"/>
                </a:solidFill>
                <a:latin typeface="Calibri" panose="020F0502020204030204" pitchFamily="34" charset="0"/>
                <a:ea typeface="Share Tech"/>
                <a:cs typeface="Calibri" panose="020F0502020204030204" pitchFamily="34" charset="0"/>
                <a:sym typeface="Share Tech"/>
              </a:rPr>
              <a:t>Prediction Model Helps to Improve Customer Experience.</a:t>
            </a:r>
            <a:endParaRPr sz="3240" dirty="0">
              <a:solidFill>
                <a:srgbClr val="77B5FE"/>
              </a:solidFill>
              <a:latin typeface="Calibri" panose="020F0502020204030204" pitchFamily="34" charset="0"/>
              <a:ea typeface="Share Tech"/>
              <a:cs typeface="Calibri" panose="020F0502020204030204" pitchFamily="34" charset="0"/>
              <a:sym typeface="Share Tech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9E0075-2E51-4C84-8082-048FEBF8916F}"/>
              </a:ext>
            </a:extLst>
          </p:cNvPr>
          <p:cNvCxnSpPr>
            <a:cxnSpLocks/>
          </p:cNvCxnSpPr>
          <p:nvPr/>
        </p:nvCxnSpPr>
        <p:spPr>
          <a:xfrm>
            <a:off x="285665" y="931740"/>
            <a:ext cx="10400695" cy="0"/>
          </a:xfrm>
          <a:prstGeom prst="line">
            <a:avLst/>
          </a:prstGeom>
          <a:ln w="12700">
            <a:solidFill>
              <a:srgbClr val="77B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3CD58-7529-479E-8413-D568023056A3}"/>
              </a:ext>
            </a:extLst>
          </p:cNvPr>
          <p:cNvSpPr txBox="1"/>
          <p:nvPr/>
        </p:nvSpPr>
        <p:spPr>
          <a:xfrm>
            <a:off x="3044815" y="2644197"/>
            <a:ext cx="76027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What: </a:t>
            </a:r>
          </a:p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Satisfaction: satisfied / dissatisfied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6A8426A-4829-4164-AC87-73BD0994B82F}"/>
              </a:ext>
            </a:extLst>
          </p:cNvPr>
          <p:cNvGrpSpPr/>
          <p:nvPr/>
        </p:nvGrpSpPr>
        <p:grpSpPr>
          <a:xfrm>
            <a:off x="3418951" y="153635"/>
            <a:ext cx="7267409" cy="612848"/>
            <a:chOff x="3418951" y="153635"/>
            <a:chExt cx="7267409" cy="61284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932939-ABC4-4904-A283-311E8552249D}"/>
                </a:ext>
              </a:extLst>
            </p:cNvPr>
            <p:cNvGrpSpPr/>
            <p:nvPr/>
          </p:nvGrpSpPr>
          <p:grpSpPr>
            <a:xfrm>
              <a:off x="3418951" y="153635"/>
              <a:ext cx="5943770" cy="267467"/>
              <a:chOff x="4387822" y="323758"/>
              <a:chExt cx="5461723" cy="37087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A984565-4468-4BA0-A70B-F51B3018A926}"/>
                  </a:ext>
                </a:extLst>
              </p:cNvPr>
              <p:cNvGrpSpPr/>
              <p:nvPr/>
            </p:nvGrpSpPr>
            <p:grpSpPr>
              <a:xfrm>
                <a:off x="5620218" y="323758"/>
                <a:ext cx="4229327" cy="370873"/>
                <a:chOff x="5620218" y="323758"/>
                <a:chExt cx="4229327" cy="370873"/>
              </a:xfrm>
            </p:grpSpPr>
            <p:sp>
              <p:nvSpPr>
                <p:cNvPr id="29" name="箭头: V 形 28">
                  <a:extLst>
                    <a:ext uri="{FF2B5EF4-FFF2-40B4-BE49-F238E27FC236}">
                      <a16:creationId xmlns:a16="http://schemas.microsoft.com/office/drawing/2014/main" id="{8609D2D0-1E90-496E-9090-553900FE55A0}"/>
                    </a:ext>
                  </a:extLst>
                </p:cNvPr>
                <p:cNvSpPr/>
                <p:nvPr/>
              </p:nvSpPr>
              <p:spPr bwMode="ltGray">
                <a:xfrm>
                  <a:off x="5620218" y="323895"/>
                  <a:ext cx="1314515" cy="370736"/>
                </a:xfrm>
                <a:prstGeom prst="chevron">
                  <a:avLst/>
                </a:prstGeom>
                <a:solidFill>
                  <a:schemeClr val="bg2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Solution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箭头: V 形 29">
                  <a:extLst>
                    <a:ext uri="{FF2B5EF4-FFF2-40B4-BE49-F238E27FC236}">
                      <a16:creationId xmlns:a16="http://schemas.microsoft.com/office/drawing/2014/main" id="{C2EE539F-7F3D-4CED-A90F-786386E32F5C}"/>
                    </a:ext>
                  </a:extLst>
                </p:cNvPr>
                <p:cNvSpPr/>
                <p:nvPr/>
              </p:nvSpPr>
              <p:spPr bwMode="ltGray">
                <a:xfrm>
                  <a:off x="6854363" y="324246"/>
                  <a:ext cx="1540592" cy="370245"/>
                </a:xfrm>
                <a:prstGeom prst="chevron">
                  <a:avLst/>
                </a:prstGeom>
                <a:solidFill>
                  <a:srgbClr val="77B5F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Application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箭头: V 形 30">
                  <a:extLst>
                    <a:ext uri="{FF2B5EF4-FFF2-40B4-BE49-F238E27FC236}">
                      <a16:creationId xmlns:a16="http://schemas.microsoft.com/office/drawing/2014/main" id="{C3DE088C-2B77-4DB0-9808-D7C34C87FE0E}"/>
                    </a:ext>
                  </a:extLst>
                </p:cNvPr>
                <p:cNvSpPr/>
                <p:nvPr/>
              </p:nvSpPr>
              <p:spPr bwMode="ltGray">
                <a:xfrm>
                  <a:off x="8308953" y="323758"/>
                  <a:ext cx="1540592" cy="370736"/>
                </a:xfrm>
                <a:prstGeom prst="chevron">
                  <a:avLst/>
                </a:prstGeom>
                <a:solidFill>
                  <a:srgbClr val="3A475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5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等线" panose="02010600030101010101" pitchFamily="2" charset="-122"/>
                      <a:cs typeface="Calibri" panose="020F0502020204030204" pitchFamily="34" charset="0"/>
                    </a:rPr>
                    <a:t>Conclusion</a:t>
                  </a:r>
                  <a:endParaRPr lang="zh-CN" altLang="en-US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72BA77EE-4A6F-4D0F-8D5E-54463A83784D}"/>
                  </a:ext>
                </a:extLst>
              </p:cNvPr>
              <p:cNvSpPr/>
              <p:nvPr/>
            </p:nvSpPr>
            <p:spPr bwMode="ltGray">
              <a:xfrm>
                <a:off x="4387822" y="323758"/>
                <a:ext cx="1314515" cy="370737"/>
              </a:xfrm>
              <a:prstGeom prst="chevron">
                <a:avLst/>
              </a:prstGeom>
              <a:solidFill>
                <a:srgbClr val="3A475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  <a:endParaRPr lang="zh-CN" altLang="en-US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A507716-B3C3-40EB-B51F-42729B457E69}"/>
                </a:ext>
              </a:extLst>
            </p:cNvPr>
            <p:cNvSpPr/>
            <p:nvPr/>
          </p:nvSpPr>
          <p:spPr bwMode="ltGray">
            <a:xfrm>
              <a:off x="6888475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B52561-7A44-4D77-AF9A-4B920CC4C271}"/>
                </a:ext>
              </a:extLst>
            </p:cNvPr>
            <p:cNvSpPr/>
            <p:nvPr/>
          </p:nvSpPr>
          <p:spPr bwMode="ltGray">
            <a:xfrm>
              <a:off x="6990003" y="499114"/>
              <a:ext cx="1309345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Segmentation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04461D2C-2D76-4809-BCF4-A59326053AE3}"/>
                </a:ext>
              </a:extLst>
            </p:cNvPr>
            <p:cNvSpPr/>
            <p:nvPr/>
          </p:nvSpPr>
          <p:spPr bwMode="ltGray">
            <a:xfrm>
              <a:off x="6190650" y="419453"/>
              <a:ext cx="99635" cy="239580"/>
            </a:xfrm>
            <a:prstGeom prst="corner">
              <a:avLst>
                <a:gd name="adj1" fmla="val 45855"/>
                <a:gd name="adj2" fmla="val 50000"/>
              </a:avLst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4FC606E-29B8-4CA3-B452-87458D9912BF}"/>
                </a:ext>
              </a:extLst>
            </p:cNvPr>
            <p:cNvSpPr/>
            <p:nvPr/>
          </p:nvSpPr>
          <p:spPr bwMode="ltGray">
            <a:xfrm>
              <a:off x="6290286" y="499469"/>
              <a:ext cx="606466" cy="267014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Data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1009ABA-5687-4DE8-8863-B72A3464489A}"/>
                </a:ext>
              </a:extLst>
            </p:cNvPr>
            <p:cNvSpPr/>
            <p:nvPr/>
          </p:nvSpPr>
          <p:spPr bwMode="ltGray">
            <a:xfrm>
              <a:off x="8291071" y="62736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9A1D8A3-EB1E-4EDE-83FB-9B74D29080A8}"/>
                </a:ext>
              </a:extLst>
            </p:cNvPr>
            <p:cNvSpPr/>
            <p:nvPr/>
          </p:nvSpPr>
          <p:spPr bwMode="ltGray">
            <a:xfrm>
              <a:off x="8392600" y="499114"/>
              <a:ext cx="1193108" cy="26699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Examination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754B78B-0E23-4167-A525-A9D752034D16}"/>
                </a:ext>
              </a:extLst>
            </p:cNvPr>
            <p:cNvSpPr/>
            <p:nvPr/>
          </p:nvSpPr>
          <p:spPr bwMode="ltGray">
            <a:xfrm>
              <a:off x="9577431" y="624500"/>
              <a:ext cx="210457" cy="45719"/>
            </a:xfrm>
            <a:prstGeom prst="rect">
              <a:avLst/>
            </a:prstGeom>
            <a:solidFill>
              <a:srgbClr val="3A475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704DD7A-6E78-4995-B64E-C056BE14E961}"/>
                </a:ext>
              </a:extLst>
            </p:cNvPr>
            <p:cNvSpPr/>
            <p:nvPr/>
          </p:nvSpPr>
          <p:spPr bwMode="ltGray">
            <a:xfrm>
              <a:off x="9678960" y="496255"/>
              <a:ext cx="1007400" cy="266998"/>
            </a:xfrm>
            <a:prstGeom prst="rect">
              <a:avLst/>
            </a:prstGeom>
            <a:solidFill>
              <a:srgbClr val="77B5F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Prediction</a:t>
              </a:r>
              <a:endParaRPr lang="zh-CN" altLang="en-US" sz="15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41938D3-9C52-490E-A5AD-159E8736C4D6}"/>
              </a:ext>
            </a:extLst>
          </p:cNvPr>
          <p:cNvSpPr txBox="1"/>
          <p:nvPr/>
        </p:nvSpPr>
        <p:spPr>
          <a:xfrm>
            <a:off x="3968815" y="4713825"/>
            <a:ext cx="5206182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 for existing customers </a:t>
            </a:r>
          </a:p>
          <a:p>
            <a:pPr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84E856-160F-440D-9AA6-A0ADB9D9B18B}"/>
              </a:ext>
            </a:extLst>
          </p:cNvPr>
          <p:cNvSpPr txBox="1"/>
          <p:nvPr/>
        </p:nvSpPr>
        <p:spPr>
          <a:xfrm>
            <a:off x="3968815" y="4026449"/>
            <a:ext cx="6426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AutoNum type="arabicParenR"/>
            </a:pPr>
            <a:r>
              <a:rPr lang="en-US" altLang="zh-CN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potential customers </a:t>
            </a:r>
          </a:p>
          <a:p>
            <a:pPr>
              <a:buClr>
                <a:schemeClr val="bg1"/>
              </a:buClr>
            </a:pP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3E1DBB-3398-42C5-ADD3-0A06AB5102C3}"/>
              </a:ext>
            </a:extLst>
          </p:cNvPr>
          <p:cNvSpPr txBox="1"/>
          <p:nvPr/>
        </p:nvSpPr>
        <p:spPr>
          <a:xfrm>
            <a:off x="3044814" y="3732802"/>
            <a:ext cx="1145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Why: </a:t>
            </a:r>
          </a:p>
        </p:txBody>
      </p:sp>
    </p:spTree>
    <p:extLst>
      <p:ext uri="{BB962C8B-B14F-4D97-AF65-F5344CB8AC3E}">
        <p14:creationId xmlns:p14="http://schemas.microsoft.com/office/powerpoint/2010/main" val="336657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459</Words>
  <Application>Microsoft Office PowerPoint</Application>
  <PresentationFormat>自定义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Skye Liu</dc:creator>
  <cp:lastModifiedBy>Skye Liu</cp:lastModifiedBy>
  <cp:revision>21</cp:revision>
  <dcterms:created xsi:type="dcterms:W3CDTF">2021-11-02T19:56:55Z</dcterms:created>
  <dcterms:modified xsi:type="dcterms:W3CDTF">2022-08-03T22:14:43Z</dcterms:modified>
</cp:coreProperties>
</file>